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gif>
</file>

<file path=ppt/media/image14.gif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905faee5b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905faee5b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905faee5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905faee5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566756e6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566756e6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905faee5b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905faee5b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905faee5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905faee5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566756e6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566756e6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905faee5b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905faee5b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905faee5b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905faee5b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905faee5b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905faee5b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7905faee5b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7905faee5b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566756e6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566756e6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905faee5b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905faee5b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66756e6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7566756e6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905faee5b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905faee5b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566756e6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566756e6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7566756e6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7566756e6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905faee5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905faee5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566756e6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566756e6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7905faee5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7905faee5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566756e6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566756e6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905faee5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905faee5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istill.pub/2016/misread-tsne/?source=post_page-----48fb23d1bafd----------------------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lvdmaaten.github.io/tsne/#implementations" TargetMode="External"/><Relationship Id="rId4" Type="http://schemas.openxmlformats.org/officeDocument/2006/relationships/image" Target="../media/image11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lvdmaaten.github.io/tsne/" TargetMode="External"/><Relationship Id="rId4" Type="http://schemas.openxmlformats.org/officeDocument/2006/relationships/hyperlink" Target="https://www.datacamp.com/community/tutorials/introduction-t-sne" TargetMode="External"/><Relationship Id="rId5" Type="http://schemas.openxmlformats.org/officeDocument/2006/relationships/hyperlink" Target="https://towardsdatascience.com/t-sne-python-example-1ded9953f26" TargetMode="External"/><Relationship Id="rId6" Type="http://schemas.openxmlformats.org/officeDocument/2006/relationships/hyperlink" Target="https://towardsdatascience.com/an-introduction-to-t-sne-with-python-example-5a3a293108d1" TargetMode="External"/><Relationship Id="rId7" Type="http://schemas.openxmlformats.org/officeDocument/2006/relationships/hyperlink" Target="https://medium.com/@ranasinghiitkgp/t-sne-visualization-of-high-dimension-mnist-dataset-48fb23d1bafd" TargetMode="External"/><Relationship Id="rId8" Type="http://schemas.openxmlformats.org/officeDocument/2006/relationships/hyperlink" Target="https://distill.pub/2016/misread-tsne/?source=post_page-----48fb23d1bafd----------------------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t-Distributed Stochastic Neighbor Embedding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(</a:t>
            </a:r>
            <a:r>
              <a:rPr lang="es-419"/>
              <a:t>t-SNE)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75551" y="3878525"/>
            <a:ext cx="31752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Aguilar Enriquez Paul Sebastian</a:t>
            </a:r>
            <a:endParaRPr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4686575" y="3958450"/>
            <a:ext cx="4048200" cy="8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Universidad Nacional </a:t>
            </a:r>
            <a:r>
              <a:rPr lang="es-419"/>
              <a:t>Autónoma</a:t>
            </a:r>
            <a:r>
              <a:rPr lang="es-419"/>
              <a:t> de México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Facultad de Ingeniería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Reconocimiento de Patrones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2020-1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729450" y="2078875"/>
            <a:ext cx="5400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Es una técnica </a:t>
            </a:r>
            <a:r>
              <a:rPr b="1" lang="es-419"/>
              <a:t>no supervisada y no lineal</a:t>
            </a:r>
            <a:r>
              <a:rPr lang="es-419"/>
              <a:t> para la </a:t>
            </a:r>
            <a:r>
              <a:rPr b="1" lang="es-419"/>
              <a:t>reducción de dimensionalidad</a:t>
            </a:r>
            <a:r>
              <a:rPr lang="es-419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Se calcula la </a:t>
            </a:r>
            <a:r>
              <a:rPr b="1" lang="es-419"/>
              <a:t>probabilidad de similitud de los puntos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En un espacio de alta dimensionalidad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En un espacio de poca dimensionalidad correspondiente.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La probabilidad de similitud se calcula como </a:t>
            </a:r>
            <a:r>
              <a:rPr b="1" lang="es-419"/>
              <a:t>la probabilidad condicional de que un punto A  escoja un punto B como vecino</a:t>
            </a:r>
            <a:r>
              <a:rPr lang="es-419"/>
              <a:t> si los vecinos fueran tomados </a:t>
            </a:r>
            <a:r>
              <a:rPr b="1" lang="es-419"/>
              <a:t>en proporción a su probabilidad de densidad bajo una distribución normal Gaussiana centrada en A</a:t>
            </a:r>
            <a:r>
              <a:rPr lang="es-419"/>
              <a:t>.</a:t>
            </a:r>
            <a:endParaRPr/>
          </a:p>
        </p:txBody>
      </p:sp>
      <p:sp>
        <p:nvSpPr>
          <p:cNvPr id="148" name="Google Shape;148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t-SNE</a:t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8735" y="1901121"/>
            <a:ext cx="1811316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t-SNE</a:t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6850" y="1324800"/>
            <a:ext cx="1656500" cy="106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2375" y="2385100"/>
            <a:ext cx="3225425" cy="245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729450" y="2078875"/>
            <a:ext cx="5400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Es una técnica </a:t>
            </a:r>
            <a:r>
              <a:rPr b="1" lang="es-419"/>
              <a:t>no supervisada y no lineal</a:t>
            </a:r>
            <a:r>
              <a:rPr lang="es-419"/>
              <a:t> para la </a:t>
            </a:r>
            <a:r>
              <a:rPr b="1" lang="es-419"/>
              <a:t>reducción de dimensionalidad</a:t>
            </a:r>
            <a:r>
              <a:rPr lang="es-419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Se calcula la </a:t>
            </a:r>
            <a:r>
              <a:rPr b="1" lang="es-419"/>
              <a:t>probabilidad de similitud de los puntos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En un espacio de alta dimensionalidad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En un espacio de poca dimensionalidad correspondiente.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La probabilidad de similitud se calcula como </a:t>
            </a:r>
            <a:r>
              <a:rPr b="1" lang="es-419"/>
              <a:t>la probabilidad condicional de que un punto A  escoja un punto B como vecino</a:t>
            </a:r>
            <a:r>
              <a:rPr lang="es-419"/>
              <a:t> si los vecinos fueran tomados </a:t>
            </a:r>
            <a:r>
              <a:rPr b="1" lang="es-419"/>
              <a:t>en proporción a su probabilidad de densidad bajo una distribución normal Gaussiana centrada en A</a:t>
            </a:r>
            <a:r>
              <a:rPr lang="es-419"/>
              <a:t>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729450" y="2078875"/>
            <a:ext cx="4950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Se intenta </a:t>
            </a:r>
            <a:r>
              <a:rPr b="1" lang="es-419"/>
              <a:t>minimizar la diferencia entre la probabilidades condicionales (o similitudes) entre los espacios</a:t>
            </a:r>
            <a:r>
              <a:rPr lang="es-419"/>
              <a:t> de muchas y pocas dimensiones.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Para medir la minimización de la suma de las diferencias de las probabilidades condicionales se </a:t>
            </a:r>
            <a:r>
              <a:rPr b="1" lang="es-419"/>
              <a:t>minimiza la suma de la divergencia de Kullback-Leibler sobre todos los puntos utilizando el método de gradiente descendente.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La divergencia de Kullback-Leibler o la “divergencia KL” es una medida de cómo una distribución de probabilidad diverge de una segunda.</a:t>
            </a:r>
            <a:endParaRPr/>
          </a:p>
        </p:txBody>
      </p:sp>
      <p:sp>
        <p:nvSpPr>
          <p:cNvPr id="163" name="Google Shape;163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t-SNE</a:t>
            </a:r>
            <a:endParaRPr/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550" y="509450"/>
            <a:ext cx="3225425" cy="245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7024" y="3088725"/>
            <a:ext cx="2373324" cy="20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729450" y="2078875"/>
            <a:ext cx="4950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Se intenta </a:t>
            </a:r>
            <a:r>
              <a:rPr b="1" lang="es-419"/>
              <a:t>minimizar la diferencia entre la probabilidades condicionales (o similitudes) entre los espacios</a:t>
            </a:r>
            <a:r>
              <a:rPr lang="es-419"/>
              <a:t> de muchas y pocas dimensiones.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Para medir la minimización de la suma de las diferencias de las probabilidades condicionales se </a:t>
            </a:r>
            <a:r>
              <a:rPr b="1" lang="es-419"/>
              <a:t>minimiza la suma de la divergencia de Kullback-Leibler sobre todos los puntos utilizando el método de gradiente descendente.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La divergencia de Kullback-Leibler o la “divergencia KL” es una medida de cómo una distribución de probabilidad diverge de una segunda.</a:t>
            </a:r>
            <a:endParaRPr/>
          </a:p>
        </p:txBody>
      </p:sp>
      <p:sp>
        <p:nvSpPr>
          <p:cNvPr id="171" name="Google Shape;171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t-SNE</a:t>
            </a:r>
            <a:endParaRPr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9448" y="1919495"/>
            <a:ext cx="3344372" cy="181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5769050" y="3737350"/>
            <a:ext cx="3254700" cy="9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-419"/>
              <a:t>La distribución de Cauchy es una distribución que no tiene valor esperado, varianza o momentos definidos.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729450" y="2078875"/>
            <a:ext cx="4950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Se intenta </a:t>
            </a:r>
            <a:r>
              <a:rPr b="1" lang="es-419"/>
              <a:t>minimizar la diferencia entre la probabilidades condicionales (o similitudes) entre los espacios</a:t>
            </a:r>
            <a:r>
              <a:rPr lang="es-419"/>
              <a:t> de muchas y pocas dimensiones.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Para medir la minimización de la suma de las diferencias de las probabilidades condicionales se </a:t>
            </a:r>
            <a:r>
              <a:rPr b="1" lang="es-419"/>
              <a:t>minimiza la suma de la divergencia de Kullback-Leibler sobre todos los puntos utilizando el método de gradiente descendente.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La divergencia de Kullback-Leibler o la “divergencia KL” es una medida de cómo una distribución de probabilidad diverge de una segunda.</a:t>
            </a:r>
            <a:endParaRPr/>
          </a:p>
        </p:txBody>
      </p:sp>
      <p:sp>
        <p:nvSpPr>
          <p:cNvPr id="179" name="Google Shape;179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t-SNE</a:t>
            </a:r>
            <a:endParaRPr/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1850" y="2006250"/>
            <a:ext cx="3159751" cy="2130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/>
          <p:nvPr>
            <p:ph idx="1" type="body"/>
          </p:nvPr>
        </p:nvSpPr>
        <p:spPr>
          <a:xfrm>
            <a:off x="729450" y="2078875"/>
            <a:ext cx="5227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Minimiza la divergencia  entre dos distribuciones.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La primera distribución corresponde a la entrada.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La segunda distribución corresponde a un posible espacio de salida que se va ajustando.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Calcula una medida de similitud entre pares de instancias en el espacio dimensional alto y en el espacio dimensional bajo, basado en sus características (dimensiones) e intenta optimizar estas dos medidas de similitud utilizando una función de costo.</a:t>
            </a:r>
            <a:endParaRPr/>
          </a:p>
        </p:txBody>
      </p:sp>
      <p:sp>
        <p:nvSpPr>
          <p:cNvPr id="186" name="Google Shape;186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t-SNE en </a:t>
            </a:r>
            <a:r>
              <a:rPr lang="es-419"/>
              <a:t>términos</a:t>
            </a:r>
            <a:r>
              <a:rPr lang="es-419"/>
              <a:t> simples</a:t>
            </a:r>
            <a:endParaRPr/>
          </a:p>
        </p:txBody>
      </p:sp>
      <p:pic>
        <p:nvPicPr>
          <p:cNvPr id="187" name="Google Shape;18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1075" y="1357175"/>
            <a:ext cx="3252925" cy="32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Problema de amontonamiento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(Crowding Problem)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729450" y="2307475"/>
            <a:ext cx="4043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A</a:t>
            </a:r>
            <a:r>
              <a:rPr lang="es-419"/>
              <a:t> veces es imposible preservar la distancia de elementos entre dimensiones. Se sobreponen si los proyectamos.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Supongamos cuatro puntos que están a una unidad de distancia entre sí en secuencia.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t-SNE lo proyecta en baja dimensión (2-D a 1-D), la distancia entre X3 y X4 se convierte en 4 unidades, mientras que el original era una unidad.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</a:t>
            </a:r>
            <a:r>
              <a:rPr lang="es-419"/>
              <a:t>a distribución t se usa principalmente para resolver este problema.</a:t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 rotWithShape="1">
          <a:blip r:embed="rId3">
            <a:alphaModFix/>
          </a:blip>
          <a:srcRect b="18929" l="0" r="0" t="0"/>
          <a:stretch/>
        </p:blipFill>
        <p:spPr>
          <a:xfrm>
            <a:off x="4900900" y="2429125"/>
            <a:ext cx="4043075" cy="174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Parámetros</a:t>
            </a:r>
            <a:endParaRPr/>
          </a:p>
        </p:txBody>
      </p:sp>
      <p:sp>
        <p:nvSpPr>
          <p:cNvPr id="200" name="Google Shape;200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Los dos más importantes son: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b="1" lang="es-419"/>
              <a:t>Perplejidad:</a:t>
            </a:r>
            <a:r>
              <a:rPr lang="es-419"/>
              <a:t> Número de puntos cuyas distancias quiero preservar en el espacio de baja dimensión.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b="1" lang="es-419"/>
              <a:t>Tamaño del paso:</a:t>
            </a:r>
            <a:r>
              <a:rPr lang="es-419"/>
              <a:t> básicamente es el número de iteraciones. En cada iteración, trata de alcanzar una mejor solución.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Consideraciones: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Elegir varios valores de perplejidad múltiple donde </a:t>
            </a:r>
            <a:r>
              <a:rPr lang="es-419"/>
              <a:t>perplejidad &lt; número de puntos de datos.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Ejecutar el algoritmo con diferentes valores de parámetros hasta encontrar una figura estable.</a:t>
            </a:r>
            <a:endParaRPr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 u="sng">
                <a:solidFill>
                  <a:schemeClr val="hlink"/>
                </a:solidFill>
                <a:hlinkClick r:id="rId3"/>
              </a:rPr>
              <a:t>https://distill.pub/2016/misread-tsne/?source=post_page-----48fb23d1bafd----------------------</a:t>
            </a:r>
            <a:r>
              <a:rPr lang="es-419"/>
              <a:t> 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Implementaciones</a:t>
            </a:r>
            <a:endParaRPr/>
          </a:p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729450" y="18502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“You are free to use, modify, or redistribute this software in any way you want, but only for non-commercial purposes. The use of the software is at your own risk; the authors are not responsible for any damage as a result from errors in the software.”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s-419" u="sng">
                <a:solidFill>
                  <a:schemeClr val="hlink"/>
                </a:solidFill>
                <a:hlinkClick r:id="rId3"/>
              </a:rPr>
              <a:t>https://lvdmaaten.github.io/tsne/#implementations</a:t>
            </a:r>
            <a:r>
              <a:rPr lang="es-419"/>
              <a:t> </a:t>
            </a:r>
            <a:endParaRPr/>
          </a:p>
        </p:txBody>
      </p:sp>
      <p:pic>
        <p:nvPicPr>
          <p:cNvPr id="207" name="Google Shape;20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8400" y="3162300"/>
            <a:ext cx="25908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Implementaciones</a:t>
            </a:r>
            <a:endParaRPr/>
          </a:p>
        </p:txBody>
      </p:sp>
      <p:sp>
        <p:nvSpPr>
          <p:cNvPr id="213" name="Google Shape;213;p31"/>
          <p:cNvSpPr txBox="1"/>
          <p:nvPr>
            <p:ph idx="1" type="body"/>
          </p:nvPr>
        </p:nvSpPr>
        <p:spPr>
          <a:xfrm>
            <a:off x="4246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Matlab implementation</a:t>
            </a:r>
            <a:r>
              <a:rPr lang="es-419"/>
              <a:t> (user guide)</a:t>
            </a:r>
            <a:r>
              <a:rPr lang="es-419"/>
              <a:t>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CUDA implementation (by David, Roshan, and Forrest; see paper)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Python implementation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Go implementation (by Daniel Salvadori)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Torch implementation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Julia implementation (by Leif Jonsson)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Java implementation (by Leif Jonsson)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R implementation (by Justin)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JavaScript implementation (by Andrej; online demonstration)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Parametric t-SNE (outdated; see here)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Barnes-Hut t-SNE (C++, Matlab, Python, Torch, and R wrappers; see here)     All platforms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MNIST Dataset     Matlab file</a:t>
            </a:r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475" y="2689900"/>
            <a:ext cx="2066925" cy="15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Pa’ los compas,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Incrustación </a:t>
            </a:r>
            <a:r>
              <a:rPr lang="es-419"/>
              <a:t>estocástica</a:t>
            </a:r>
            <a:r>
              <a:rPr lang="es-419"/>
              <a:t> de vecinos distribuidos (y corregidos) en t</a:t>
            </a:r>
            <a:endParaRPr/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575551" y="3878525"/>
            <a:ext cx="31752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Aguilar Enriquez Paul Sebastian</a:t>
            </a:r>
            <a:endParaRPr/>
          </a:p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4686575" y="3958450"/>
            <a:ext cx="4048200" cy="8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Universidad Nacional Autónoma de México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Facultad de Ingeniería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Reconocimiento de Patrones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2020-1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Ejemplo</a:t>
            </a:r>
            <a:endParaRPr/>
          </a:p>
        </p:txBody>
      </p:sp>
      <p:sp>
        <p:nvSpPr>
          <p:cNvPr id="220" name="Google Shape;220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Aquí</a:t>
            </a:r>
            <a:r>
              <a:rPr lang="es-419"/>
              <a:t> es donde abro un notebook y en 30 segundos lo revisamos rápido, ¿listxs?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5253" y="2534675"/>
            <a:ext cx="3093489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Referencias</a:t>
            </a:r>
            <a:endParaRPr/>
          </a:p>
        </p:txBody>
      </p:sp>
      <p:sp>
        <p:nvSpPr>
          <p:cNvPr id="227" name="Google Shape;227;p3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u="sng">
                <a:solidFill>
                  <a:schemeClr val="hlink"/>
                </a:solidFill>
                <a:hlinkClick r:id="rId3"/>
              </a:rPr>
              <a:t>https://lvdmaaten.github.io/tsne/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u="sng">
                <a:solidFill>
                  <a:schemeClr val="hlink"/>
                </a:solidFill>
                <a:hlinkClick r:id="rId4"/>
              </a:rPr>
              <a:t>https://www.datacamp.com/community/tutorials/introduction-t-sne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u="sng">
                <a:solidFill>
                  <a:schemeClr val="hlink"/>
                </a:solidFill>
                <a:hlinkClick r:id="rId5"/>
              </a:rPr>
              <a:t>https://towardsdatascience.com/t-sne-python-example-1ded9953f26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u="sng">
                <a:solidFill>
                  <a:schemeClr val="hlink"/>
                </a:solidFill>
                <a:hlinkClick r:id="rId6"/>
              </a:rPr>
              <a:t>https://towardsdatascience.com/an-introduction-to-t-sne-with-python-example-5a3a293108d1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u="sng">
                <a:solidFill>
                  <a:schemeClr val="hlink"/>
                </a:solidFill>
                <a:hlinkClick r:id="rId7"/>
              </a:rPr>
              <a:t>https://medium.com/@ranasinghiitkgp/t-sne-visualization-of-high-dimension-mnist-dataset-48fb23d1bafd</a:t>
            </a:r>
            <a:r>
              <a:rPr lang="es-419"/>
              <a:t>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 u="sng">
                <a:solidFill>
                  <a:schemeClr val="hlink"/>
                </a:solidFill>
                <a:hlinkClick r:id="rId8"/>
              </a:rPr>
              <a:t>https://distill.pub/2016/misread-tsne/?source=post_page-----48fb23d1bafd----------------------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4"/>
          <p:cNvSpPr txBox="1"/>
          <p:nvPr>
            <p:ph idx="1" type="subTitle"/>
          </p:nvPr>
        </p:nvSpPr>
        <p:spPr>
          <a:xfrm>
            <a:off x="575551" y="3954725"/>
            <a:ext cx="31752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Aguilar Enriquez Paul Sebastian</a:t>
            </a:r>
            <a:endParaRPr/>
          </a:p>
        </p:txBody>
      </p:sp>
      <p:sp>
        <p:nvSpPr>
          <p:cNvPr id="234" name="Google Shape;234;p34"/>
          <p:cNvSpPr txBox="1"/>
          <p:nvPr>
            <p:ph idx="1" type="subTitle"/>
          </p:nvPr>
        </p:nvSpPr>
        <p:spPr>
          <a:xfrm>
            <a:off x="4686575" y="4034650"/>
            <a:ext cx="4048200" cy="8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Universidad Nacional Autónoma de México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Facultad de Ingeniería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Reconocimiento de Patrones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2020-1</a:t>
            </a:r>
            <a:endParaRPr/>
          </a:p>
        </p:txBody>
      </p:sp>
      <p:pic>
        <p:nvPicPr>
          <p:cNvPr id="235" name="Google Shape;23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297" y="519338"/>
            <a:ext cx="4373399" cy="32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t-SNE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389250" y="1926475"/>
            <a:ext cx="8382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t-SNE es una </a:t>
            </a:r>
            <a:r>
              <a:rPr lang="es-419"/>
              <a:t>técnica</a:t>
            </a:r>
            <a:r>
              <a:rPr lang="es-419"/>
              <a:t> para </a:t>
            </a:r>
            <a:r>
              <a:rPr b="1" lang="es-419"/>
              <a:t>reducción de dimensionalidad</a:t>
            </a:r>
            <a:r>
              <a:rPr lang="es-419"/>
              <a:t>, utilizada principalmente para </a:t>
            </a:r>
            <a:r>
              <a:rPr b="1" lang="es-419"/>
              <a:t>visualización de datos</a:t>
            </a:r>
            <a:r>
              <a:rPr lang="es-419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Se propuso por primera vez en </a:t>
            </a:r>
            <a:r>
              <a:rPr b="1" lang="es-419"/>
              <a:t>2008</a:t>
            </a:r>
            <a:r>
              <a:rPr lang="es-419"/>
              <a:t> por </a:t>
            </a:r>
            <a:r>
              <a:rPr b="1" lang="es-419"/>
              <a:t>Laurens van der Maaten y Geoffrey Hinton</a:t>
            </a:r>
            <a:r>
              <a:rPr lang="es-419"/>
              <a:t>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Se le ha dado seguimiento en varias publicaciones de los mismos autores: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L.J.P. van der Maaten. </a:t>
            </a:r>
            <a:r>
              <a:rPr b="1" lang="es-419" sz="1200"/>
              <a:t>Accelerating t-SNE using Tree-Based Algorithms</a:t>
            </a:r>
            <a:r>
              <a:rPr lang="es-419" sz="1200"/>
              <a:t>. Journal of Machine Learning Research</a:t>
            </a:r>
            <a:r>
              <a:rPr lang="es-419" sz="1200"/>
              <a:t> 15(Oct):3221-3245</a:t>
            </a:r>
            <a:r>
              <a:rPr lang="es-419" sz="1200"/>
              <a:t>, 2014.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L.J.P. van der Maaten and G.E. Hinton. </a:t>
            </a:r>
            <a:r>
              <a:rPr b="1" lang="es-419" sz="1200"/>
              <a:t>Visualizing Non-Metric Similarities in Multiple Maps</a:t>
            </a:r>
            <a:r>
              <a:rPr lang="es-419" sz="1200"/>
              <a:t>. Machine Learning 87(1):33-55, 2</a:t>
            </a:r>
            <a:r>
              <a:rPr lang="es-419" sz="1200"/>
              <a:t>012.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L.J.P. van der Maaten. </a:t>
            </a:r>
            <a:r>
              <a:rPr b="1" lang="es-419" sz="1200"/>
              <a:t>Learning a Parametric Embedding by Preserving Local Structure</a:t>
            </a:r>
            <a:r>
              <a:rPr lang="es-419" sz="1200"/>
              <a:t>. In Proceedings of the Twelfth International Conference on Artificial Intelligence &amp; Statistics (AI-STATS), JMLR W&amp;CP 5:384-391, 2009.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-419" sz="1200"/>
              <a:t>L.J.P. van der Maaten and G.E. Hinton. </a:t>
            </a:r>
            <a:r>
              <a:rPr b="1" lang="es-419" sz="1200"/>
              <a:t>Vi</a:t>
            </a:r>
            <a:r>
              <a:rPr b="1" lang="es-419" sz="1200"/>
              <a:t>s</a:t>
            </a:r>
            <a:r>
              <a:rPr b="1" lang="es-419" sz="1200"/>
              <a:t>ualizing High-Dimensional Data Using t-SNE</a:t>
            </a:r>
            <a:r>
              <a:rPr lang="es-419" sz="1200"/>
              <a:t>. Journal of Machine Learning Research 9(Nov):2579-2605, 2008.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Curse of dimensionality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1926475"/>
            <a:ext cx="5470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También</a:t>
            </a:r>
            <a:r>
              <a:rPr lang="es-419"/>
              <a:t> </a:t>
            </a:r>
            <a:r>
              <a:rPr lang="es-419"/>
              <a:t>conocida como</a:t>
            </a:r>
            <a:r>
              <a:rPr lang="es-419"/>
              <a:t> </a:t>
            </a:r>
            <a:r>
              <a:rPr b="1" lang="es-419"/>
              <a:t>Efecto Hughes.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Fenómenos</a:t>
            </a:r>
            <a:r>
              <a:rPr lang="es-419"/>
              <a:t> que surgen al analizar y organizar datos de espacios de </a:t>
            </a:r>
            <a:r>
              <a:rPr lang="es-419"/>
              <a:t>múltiples</a:t>
            </a:r>
            <a:r>
              <a:rPr lang="es-419"/>
              <a:t> dimensiones.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Cuando aumenta la dimensionalidad, el volumen del espacio aumenta exponencialmente haciendo que los datos disponibles se vuelvan dispersos.</a:t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6360" y="1318650"/>
            <a:ext cx="2391014" cy="35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Curse of dimensionality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1926475"/>
            <a:ext cx="5470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La dispersión es un problema para cualquier método que requiera significación estadística.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Entender o explorar la relación entre características (features)  para dataset’s con “muchas” características puede ser bastante complicado.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Gran cantidad de características puede afectar el desempeño de un modelo de aprendizaje máquina o generar overfitting.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6360" y="1318650"/>
            <a:ext cx="2391014" cy="35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Reducción de la dimensionalidad</a:t>
            </a:r>
            <a:endParaRPr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729450" y="2078875"/>
            <a:ext cx="5566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Es el proceso de reducir el </a:t>
            </a:r>
            <a:r>
              <a:rPr lang="es-419"/>
              <a:t>número</a:t>
            </a:r>
            <a:r>
              <a:rPr lang="es-419"/>
              <a:t> de variables aleatorias a considerar obteniendo un conjunto de variables </a:t>
            </a:r>
            <a:r>
              <a:rPr lang="es-419"/>
              <a:t>principales (que sean representativas).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Al reducir las dimensiones del espacio de </a:t>
            </a:r>
            <a:r>
              <a:rPr lang="es-419"/>
              <a:t>características</a:t>
            </a:r>
            <a:r>
              <a:rPr lang="es-419"/>
              <a:t> existen menos relaciones a considerar que pueden ser exploradas y visualizadas </a:t>
            </a:r>
            <a:r>
              <a:rPr lang="es-419"/>
              <a:t>fácilmente</a:t>
            </a:r>
            <a:r>
              <a:rPr lang="es-419"/>
              <a:t>.</a:t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5775" y="1925325"/>
            <a:ext cx="2509700" cy="25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Reducción de la dimensionalidad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729450" y="2078875"/>
            <a:ext cx="5566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-419"/>
              <a:t>Esto se puede lograr mediante: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Eliminación de características, pero implica pérdida de información.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Selección de características, tomamos las más descriptivas, pero también implica pérdida de información.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Extracción de características, básicamente combinamos características para generar unas más descriptivas.</a:t>
            </a: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5775" y="1925325"/>
            <a:ext cx="2509700" cy="25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600" y="1372488"/>
            <a:ext cx="8176800" cy="239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729450" y="2078875"/>
            <a:ext cx="5400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Es una técnica </a:t>
            </a:r>
            <a:r>
              <a:rPr b="1" lang="es-419"/>
              <a:t>no supervisada y no lineal</a:t>
            </a:r>
            <a:r>
              <a:rPr lang="es-419"/>
              <a:t> para la </a:t>
            </a:r>
            <a:r>
              <a:rPr b="1" lang="es-419"/>
              <a:t>reducción de dimensionalidad</a:t>
            </a:r>
            <a:r>
              <a:rPr lang="es-419"/>
              <a:t>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Se calcula la </a:t>
            </a:r>
            <a:r>
              <a:rPr b="1" lang="es-419"/>
              <a:t>probabilidad de similitud de los puntos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En un espacio de alta dimensionalidad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s-419"/>
              <a:t>En un espacio de poca dimensionalidad correspondiente.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s-419"/>
              <a:t>La probabilidad de similitud se calcula como </a:t>
            </a:r>
            <a:r>
              <a:rPr b="1" lang="es-419"/>
              <a:t>la probabilidad condicional de que un punto A  escoja un punto B como vecino</a:t>
            </a:r>
            <a:r>
              <a:rPr lang="es-419"/>
              <a:t> si los vecinos fueran tomados </a:t>
            </a:r>
            <a:r>
              <a:rPr b="1" lang="es-419"/>
              <a:t>en proporción a su probabilidad de densidad bajo una distribución normal Gaussiana centrada en A</a:t>
            </a:r>
            <a:r>
              <a:rPr lang="es-419"/>
              <a:t>.</a:t>
            </a: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7650" y="2370176"/>
            <a:ext cx="2951451" cy="159517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t-SNE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